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59" r:id="rId6"/>
    <p:sldId id="274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6" r:id="rId18"/>
    <p:sldId id="271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21FF602-9B00-4067-A282-B481C6C6FC42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B08A89-29F6-423F-B0C5-6F99FB7413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wisdoms.ru/avt/b50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5286380" cy="4500594"/>
          </a:xfrm>
        </p:spPr>
        <p:txBody>
          <a:bodyPr>
            <a:normAutofit/>
          </a:bodyPr>
          <a:lstStyle/>
          <a:p>
            <a:r>
              <a:rPr lang="ru-RU" sz="4400" b="0" i="1" dirty="0" smtClean="0">
                <a:solidFill>
                  <a:srgbClr val="FFFF00"/>
                </a:solidFill>
              </a:rPr>
              <a:t>Педагогический час.</a:t>
            </a:r>
            <a:br>
              <a:rPr lang="ru-RU" sz="4400" b="0" i="1" dirty="0" smtClean="0">
                <a:solidFill>
                  <a:srgbClr val="FFFF00"/>
                </a:solidFill>
              </a:rPr>
            </a:br>
            <a:r>
              <a:rPr lang="ru-RU" sz="4400" b="0" i="1" dirty="0" smtClean="0">
                <a:solidFill>
                  <a:srgbClr val="FFFF00"/>
                </a:solidFill>
              </a:rPr>
              <a:t>Тема: «Человек отражается в своих поступках».</a:t>
            </a:r>
            <a:endParaRPr lang="ru-RU" sz="4400" b="0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5445224"/>
            <a:ext cx="4779640" cy="10668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B0F0"/>
                </a:solidFill>
              </a:rPr>
              <a:t>Составила : воспитатель</a:t>
            </a:r>
          </a:p>
          <a:p>
            <a:r>
              <a:rPr lang="ru-RU" sz="2800" dirty="0" smtClean="0">
                <a:solidFill>
                  <a:srgbClr val="00B0F0"/>
                </a:solidFill>
              </a:rPr>
              <a:t>Индреева Вероника Игоревна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55995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СТЫД – это чувство сильного смущения, самоосуждения от сознания предосудительнос"/>
          <p:cNvPicPr>
            <a:picLocks noGrp="1"/>
          </p:cNvPicPr>
          <p:nvPr>
            <p:ph idx="1"/>
          </p:nvPr>
        </p:nvPicPr>
        <p:blipFill>
          <a:blip r:embed="rId2"/>
          <a:srcRect b="7844"/>
          <a:stretch>
            <a:fillRect/>
          </a:stretch>
        </p:blipFill>
        <p:spPr bwMode="auto">
          <a:xfrm>
            <a:off x="285720" y="285728"/>
            <a:ext cx="8643998" cy="628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5174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«Стыд – тяжёлое переживание позора перед другими людьми за свое поведение, а сов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501122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5976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СОВЕСТЬ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8786873" cy="6500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2140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олос СОВЕСТИ Вызывает спокойная, чистая совесть Человек осознаёт, что за ним не"/>
          <p:cNvPicPr/>
          <p:nvPr/>
        </p:nvPicPr>
        <p:blipFill>
          <a:blip r:embed="rId2"/>
          <a:srcRect b="6667"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27904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!</a:t>
            </a:r>
            <a:endParaRPr lang="ru-RU" sz="4800" dirty="0">
              <a:solidFill>
                <a:srgbClr val="FFFF00"/>
              </a:solidFill>
            </a:endParaRPr>
          </a:p>
        </p:txBody>
      </p:sp>
      <p:pic>
        <p:nvPicPr>
          <p:cNvPr id="3" name="Рисунок 2" descr="Чистая совесть ни лжи не боится, ни слухов, ни сплетен.ОвидийСамую сильную черту"/>
          <p:cNvPicPr/>
          <p:nvPr/>
        </p:nvPicPr>
        <p:blipFill>
          <a:blip r:embed="rId2"/>
          <a:srcRect b="9677"/>
          <a:stretch>
            <a:fillRect/>
          </a:stretch>
        </p:blipFill>
        <p:spPr bwMode="auto">
          <a:xfrm>
            <a:off x="142844" y="214290"/>
            <a:ext cx="8786874" cy="6429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4486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ертикальный свиток 3"/>
          <p:cNvSpPr/>
          <p:nvPr/>
        </p:nvSpPr>
        <p:spPr>
          <a:xfrm>
            <a:off x="142844" y="142852"/>
            <a:ext cx="8572560" cy="6286544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857232"/>
            <a:ext cx="7758138" cy="6286544"/>
          </a:xfrm>
        </p:spPr>
        <p:txBody>
          <a:bodyPr/>
          <a:lstStyle/>
          <a:p>
            <a:pPr>
              <a:buNone/>
            </a:pPr>
            <a:r>
              <a:rPr lang="ru-RU" sz="2800" b="1" i="1" dirty="0" smtClean="0"/>
              <a:t>Совесть, благородство и достоинство –</a:t>
            </a:r>
            <a:endParaRPr lang="ru-RU" sz="2800" b="1" dirty="0" smtClean="0"/>
          </a:p>
          <a:p>
            <a:pPr>
              <a:buNone/>
            </a:pPr>
            <a:r>
              <a:rPr lang="ru-RU" sz="2800" b="1" i="1" dirty="0" smtClean="0"/>
              <a:t>Вот оно – святое наше воинство.</a:t>
            </a:r>
            <a:endParaRPr lang="ru-RU" sz="2800" b="1" dirty="0" smtClean="0"/>
          </a:p>
          <a:p>
            <a:pPr>
              <a:buNone/>
            </a:pPr>
            <a:r>
              <a:rPr lang="ru-RU" sz="2800" b="1" i="1" dirty="0" smtClean="0"/>
              <a:t>Протяни ему свою ладонь,</a:t>
            </a:r>
            <a:endParaRPr lang="ru-RU" sz="2800" b="1" dirty="0" smtClean="0"/>
          </a:p>
          <a:p>
            <a:pPr>
              <a:buNone/>
            </a:pPr>
            <a:r>
              <a:rPr lang="ru-RU" sz="2800" b="1" i="1" dirty="0" smtClean="0"/>
              <a:t>За него не страшно и в огонь. </a:t>
            </a:r>
            <a:endParaRPr lang="ru-RU" sz="2800" b="1" dirty="0" smtClean="0"/>
          </a:p>
          <a:p>
            <a:pPr>
              <a:buNone/>
            </a:pPr>
            <a:r>
              <a:rPr lang="ru-RU" sz="2800" b="1" i="1" dirty="0" smtClean="0"/>
              <a:t>Лик его высок и удивителен.</a:t>
            </a:r>
            <a:endParaRPr lang="ru-RU" sz="2800" b="1" dirty="0" smtClean="0"/>
          </a:p>
          <a:p>
            <a:pPr>
              <a:buNone/>
            </a:pPr>
            <a:r>
              <a:rPr lang="ru-RU" sz="2800" b="1" i="1" dirty="0" smtClean="0"/>
              <a:t>Посвяти ему свой краткий век.</a:t>
            </a:r>
            <a:endParaRPr lang="ru-RU" sz="2800" b="1" dirty="0" smtClean="0"/>
          </a:p>
          <a:p>
            <a:pPr>
              <a:buNone/>
            </a:pPr>
            <a:r>
              <a:rPr lang="ru-RU" sz="2800" b="1" i="1" dirty="0" smtClean="0"/>
              <a:t>Может, и не станешь победителем, </a:t>
            </a:r>
            <a:endParaRPr lang="ru-RU" sz="2800" b="1" dirty="0" smtClean="0"/>
          </a:p>
          <a:p>
            <a:pPr>
              <a:buNone/>
            </a:pPr>
            <a:r>
              <a:rPr lang="ru-RU" sz="2800" b="1" i="1" dirty="0" smtClean="0"/>
              <a:t>Но зато умрёшь как человек.</a:t>
            </a:r>
            <a:endParaRPr lang="ru-RU" sz="2800" b="1" dirty="0" smtClean="0"/>
          </a:p>
          <a:p>
            <a:pPr>
              <a:buNone/>
            </a:pPr>
            <a:r>
              <a:rPr lang="ru-RU" sz="2800" b="1" i="1" dirty="0" smtClean="0"/>
              <a:t>Совесть, благородство и достоинство…</a:t>
            </a:r>
            <a:endParaRPr lang="ru-RU" sz="2800" b="1" dirty="0" smtClean="0"/>
          </a:p>
          <a:p>
            <a:pPr>
              <a:buNone/>
            </a:pPr>
            <a:r>
              <a:rPr lang="ru-RU" b="1" dirty="0" smtClean="0"/>
              <a:t>                                                                     Булат Окуджава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357158" y="1000108"/>
            <a:ext cx="8215370" cy="57150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71612"/>
            <a:ext cx="8572560" cy="4786346"/>
          </a:xfrm>
        </p:spPr>
        <p:txBody>
          <a:bodyPr>
            <a:normAutofit lnSpcReduction="10000"/>
          </a:bodyPr>
          <a:lstStyle/>
          <a:p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«Ваш выбор – </a:t>
            </a: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выбор</a:t>
            </a: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, который Вы делаете сами и за который несете ответственность»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Ответственность</a:t>
            </a:r>
            <a:r>
              <a:rPr lang="ru-RU" sz="5400" dirty="0" smtClean="0">
                <a:solidFill>
                  <a:srgbClr val="FFFF00"/>
                </a:solidFill>
              </a:rPr>
              <a:t> — субъективная обязанность отвечать за поступки и действия, а также их последствия.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ертикальный свиток 4"/>
          <p:cNvSpPr/>
          <p:nvPr/>
        </p:nvSpPr>
        <p:spPr>
          <a:xfrm>
            <a:off x="0" y="0"/>
            <a:ext cx="5929322" cy="6858000"/>
          </a:xfrm>
          <a:prstGeom prst="verticalScroll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285728"/>
            <a:ext cx="7186634" cy="6215106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Опоздание</a:t>
            </a:r>
          </a:p>
          <a:p>
            <a:r>
              <a:rPr lang="ru-RU" sz="2800" b="1" i="1" dirty="0" smtClean="0"/>
              <a:t> предательство</a:t>
            </a:r>
          </a:p>
          <a:p>
            <a:r>
              <a:rPr lang="ru-RU" sz="2800" b="1" i="1" dirty="0" smtClean="0"/>
              <a:t> неверное лечение </a:t>
            </a:r>
          </a:p>
          <a:p>
            <a:r>
              <a:rPr lang="ru-RU" sz="2800" b="1" i="1" dirty="0" smtClean="0"/>
              <a:t>шалость </a:t>
            </a:r>
          </a:p>
          <a:p>
            <a:r>
              <a:rPr lang="ru-RU" sz="2800" b="1" i="1" dirty="0" smtClean="0"/>
              <a:t>порча вещи </a:t>
            </a:r>
          </a:p>
          <a:p>
            <a:r>
              <a:rPr lang="ru-RU" sz="2800" b="1" i="1" dirty="0" smtClean="0"/>
              <a:t>грабеж</a:t>
            </a:r>
          </a:p>
          <a:p>
            <a:r>
              <a:rPr lang="ru-RU" sz="2800" b="1" i="1" dirty="0" smtClean="0"/>
              <a:t>потеря ключей</a:t>
            </a:r>
          </a:p>
          <a:p>
            <a:r>
              <a:rPr lang="ru-RU" sz="2800" b="1" i="1" dirty="0" smtClean="0"/>
              <a:t> убийство </a:t>
            </a:r>
          </a:p>
          <a:p>
            <a:r>
              <a:rPr lang="ru-RU" sz="2800" b="1" i="1" dirty="0" smtClean="0"/>
              <a:t>отречение </a:t>
            </a:r>
          </a:p>
          <a:p>
            <a:r>
              <a:rPr lang="ru-RU" sz="2800" b="1" i="1" dirty="0" smtClean="0"/>
              <a:t>грубость </a:t>
            </a:r>
          </a:p>
          <a:p>
            <a:r>
              <a:rPr lang="ru-RU" sz="2800" b="1" i="1" dirty="0" smtClean="0"/>
              <a:t>донос </a:t>
            </a:r>
          </a:p>
          <a:p>
            <a:r>
              <a:rPr lang="ru-RU" sz="2800" b="1" i="1" dirty="0" smtClean="0"/>
              <a:t>хулиганство </a:t>
            </a:r>
            <a:endParaRPr lang="ru-RU" sz="2800" b="1" dirty="0" smtClean="0"/>
          </a:p>
          <a:p>
            <a:endParaRPr lang="ru-RU" dirty="0"/>
          </a:p>
        </p:txBody>
      </p:sp>
      <p:pic>
        <p:nvPicPr>
          <p:cNvPr id="4098" name="Picture 2" descr="http://ts1.mm.bing.net/th?&amp;id=HN.608054648020667789&amp;w=300&amp;h=300&amp;c=0&amp;pid=1.9&amp;rs=0&amp;p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571480"/>
            <a:ext cx="3143240" cy="2276475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4100" name="Picture 4" descr="http://ts1.mm.bing.net/th?&amp;id=HN.607994471235257069&amp;w=300&amp;h=300&amp;c=0&amp;pid=1.9&amp;rs=0&amp;p=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2214554"/>
            <a:ext cx="3286116" cy="2243139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4102" name="Picture 6" descr="http://ts1.mm.bing.net/th?&amp;id=HN.607994484119110915&amp;w=300&amp;h=300&amp;c=0&amp;pid=1.9&amp;rs=0&amp;p=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429132"/>
            <a:ext cx="3071834" cy="242886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686700" cy="4071942"/>
          </a:xfrm>
        </p:spPr>
        <p:txBody>
          <a:bodyPr/>
          <a:lstStyle/>
          <a:p>
            <a:r>
              <a:rPr lang="ru-RU" dirty="0" smtClean="0"/>
              <a:t>        Спасибо за внимание!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2285992"/>
            <a:ext cx="6858048" cy="2143140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714620"/>
            <a:ext cx="8358214" cy="392909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Цели : 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71612"/>
            <a:ext cx="8535322" cy="51263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/>
              <a:t>.</a:t>
            </a:r>
            <a:r>
              <a:rPr lang="ru-RU" sz="3200" i="1" dirty="0" smtClean="0"/>
              <a:t>развивать умение входить в положение других людей, лучше понимать их чувства, мотивы поведения; </a:t>
            </a:r>
          </a:p>
          <a:p>
            <a:pPr marL="0" indent="0">
              <a:buNone/>
            </a:pPr>
            <a:r>
              <a:rPr lang="ru-RU" sz="3200" i="1" dirty="0" smtClean="0"/>
              <a:t>.научиться прогнозировать и корректировать своё поведение(поступки) в самых различных ситуациях;</a:t>
            </a:r>
          </a:p>
          <a:p>
            <a:pPr marL="0" indent="0">
              <a:buNone/>
            </a:pPr>
            <a:r>
              <a:rPr lang="ru-RU" sz="3200" i="1" dirty="0" smtClean="0"/>
              <a:t>.дать возможность через ситуативные примеры взглянуть на себя со стороны;</a:t>
            </a:r>
          </a:p>
          <a:p>
            <a:pPr marL="0" indent="0">
              <a:buNone/>
            </a:pPr>
            <a:r>
              <a:rPr lang="ru-RU" sz="3200" i="1" dirty="0" smtClean="0"/>
              <a:t>.выяснить у себя положительные и отрицательные качества поведения.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xmlns="" val="58610125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Задачи: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142984"/>
            <a:ext cx="7858180" cy="4536504"/>
          </a:xfrm>
        </p:spPr>
        <p:txBody>
          <a:bodyPr>
            <a:normAutofit/>
          </a:bodyPr>
          <a:lstStyle/>
          <a:p>
            <a:r>
              <a:rPr lang="ru-RU" dirty="0" smtClean="0"/>
              <a:t>Формировать умение понять значение : совесть, стыд, раскаяние;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Показать воспитанникам необходимость в критическом осмыслении и анализе собственных поступков и поступков своих сверстников;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Развитие таких личных качеств у воспитанников, как умение признавать свои ошибки , анализировать их и делать выводы.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3670267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28652"/>
            <a:ext cx="8229600" cy="5500726"/>
          </a:xfrm>
        </p:spPr>
        <p:txBody>
          <a:bodyPr>
            <a:normAutofit/>
          </a:bodyPr>
          <a:lstStyle/>
          <a:p>
            <a:r>
              <a:rPr lang="ru-RU" dirty="0" smtClean="0"/>
              <a:t>Только по поступкам мы судим о внутренних движениях, о мыслях, о действиях, о других чувствованиях.</a:t>
            </a:r>
            <a:br>
              <a:rPr lang="ru-RU" dirty="0" smtClean="0"/>
            </a:br>
            <a:r>
              <a:rPr lang="ru-RU" dirty="0" smtClean="0"/>
              <a:t>                                              </a:t>
            </a:r>
            <a:r>
              <a:rPr lang="ru-RU" dirty="0" smtClean="0">
                <a:hlinkClick r:id="rId2" action="ppaction://hlinkfile"/>
              </a:rPr>
              <a:t>Гельвеций К.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55228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0631" tIns="0" rIns="26979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23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 </a:t>
            </a:r>
          </a:p>
        </p:txBody>
      </p:sp>
      <p:pic>
        <p:nvPicPr>
          <p:cNvPr id="16388" name="Picture 4" descr="http://1.bp.blogspot.com/-GiyZysVOLp0/Tzaf5AikG-I/AAAAAAAAVjY/GmwsjDmOaig/s320/page_2-74063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0"/>
            <a:ext cx="571500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90" name="Picture 6" descr="http://1.bp.blogspot.com/-y3YffLaFpdM/Tzaf47D5a0I/AAAAAAAAVjI/NmefpdDiueI/s320/page_3-73929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429132"/>
            <a:ext cx="6643734" cy="2428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93" name="Picture 9" descr="C:\Users\ДИМА\Pictures\malchik-perevodit-babushku-cherez-dorogu-0000890402-preview[1].jpg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 b="1381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2577538664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3" dur="5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>
                                      <p:cBhvr>
                                        <p:cTn id="44" dur="5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>
                                      <p:cBhvr>
                                        <p:cTn id="45" dur="5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46" dur="5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rgbClr val="FFFF00"/>
                </a:solidFill>
              </a:rPr>
              <a:t>«Поведение человека-это зеркало, в котором каждый показывает свой истинный облик».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85992"/>
            <a:ext cx="8229600" cy="400052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скачать картинку Девушка смотрится в зеркало,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14554"/>
            <a:ext cx="8643998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502199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                     </a:t>
            </a:r>
            <a:br>
              <a:rPr lang="ru-RU" dirty="0" smtClean="0"/>
            </a:br>
            <a:endParaRPr lang="ru-RU" dirty="0" smtClean="0"/>
          </a:p>
        </p:txBody>
      </p:sp>
      <p:pic>
        <p:nvPicPr>
          <p:cNvPr id="1026" name="Picture 2" descr="C:\Users\ДИМА\Pictures\3amoci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643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302433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Нравственный урок Стыд и совесть"/>
          <p:cNvPicPr/>
          <p:nvPr/>
        </p:nvPicPr>
        <p:blipFill>
          <a:blip r:embed="rId2"/>
          <a:srcRect t="12500" b="6250"/>
          <a:stretch>
            <a:fillRect/>
          </a:stretch>
        </p:blipFill>
        <p:spPr bwMode="auto">
          <a:xfrm>
            <a:off x="928662" y="500042"/>
            <a:ext cx="7429552" cy="6215106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5" name="Рамка 4"/>
          <p:cNvSpPr/>
          <p:nvPr/>
        </p:nvSpPr>
        <p:spPr>
          <a:xfrm>
            <a:off x="0" y="0"/>
            <a:ext cx="9144000" cy="6858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24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«… - это голос, звучащий внутри нас. Он говорит, что можно делать и чего нельзя»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715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08679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Autofit/>
          </a:bodyPr>
          <a:lstStyle/>
          <a:p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СОВЕСТЬ – это чувство нравственной ответственности за своё поведение перед окруж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643998" cy="6357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37540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323</TotalTime>
  <Words>253</Words>
  <Application>Microsoft Office PowerPoint</Application>
  <PresentationFormat>Экран (4:3)</PresentationFormat>
  <Paragraphs>56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Паркет</vt:lpstr>
      <vt:lpstr>Педагогический час. Тема: «Человек отражается в своих поступках».</vt:lpstr>
      <vt:lpstr>Цели : </vt:lpstr>
      <vt:lpstr>Задачи:</vt:lpstr>
      <vt:lpstr>Только по поступкам мы судим о внутренних движениях, о мыслях, о действиях, о других чувствованиях.                                               Гельвеций К. </vt:lpstr>
      <vt:lpstr>«Поведение человека-это зеркало, в котором каждый показывает свой истинный облик».</vt:lpstr>
      <vt:lpstr>Слайд 6</vt:lpstr>
      <vt:lpstr>Слайд 7</vt:lpstr>
      <vt:lpstr>Слайд 8</vt:lpstr>
      <vt:lpstr>Слайд 9</vt:lpstr>
      <vt:lpstr>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       Спасибо за внимание!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КРУЖКА                             шумовых инструментов «Шумелочки»</dc:title>
  <dc:creator>Татьяна</dc:creator>
  <cp:lastModifiedBy>зам.дир</cp:lastModifiedBy>
  <cp:revision>32</cp:revision>
  <dcterms:created xsi:type="dcterms:W3CDTF">2014-06-03T07:20:44Z</dcterms:created>
  <dcterms:modified xsi:type="dcterms:W3CDTF">2014-10-30T00:50:08Z</dcterms:modified>
</cp:coreProperties>
</file>